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1" r:id="rId3"/>
    <p:sldId id="258" r:id="rId4"/>
    <p:sldId id="259" r:id="rId5"/>
    <p:sldId id="260" r:id="rId6"/>
    <p:sldId id="263" r:id="rId7"/>
    <p:sldId id="262" r:id="rId8"/>
    <p:sldId id="261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F8D4D-7CA3-45B5-B635-B59DC0F3776E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BC2E10-21FD-4234-A1AF-8A3D7BB55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C2E10-21FD-4234-A1AF-8A3D7BB5511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0C2E-A4A6-4476-909B-47BA1FD5ECA7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BFF54-F35C-4A74-A0F7-2462AED98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0C2E-A4A6-4476-909B-47BA1FD5ECA7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BFF54-F35C-4A74-A0F7-2462AED98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0C2E-A4A6-4476-909B-47BA1FD5ECA7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BFF54-F35C-4A74-A0F7-2462AED98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0C2E-A4A6-4476-909B-47BA1FD5ECA7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BFF54-F35C-4A74-A0F7-2462AED98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0C2E-A4A6-4476-909B-47BA1FD5ECA7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BFF54-F35C-4A74-A0F7-2462AED98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0C2E-A4A6-4476-909B-47BA1FD5ECA7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BFF54-F35C-4A74-A0F7-2462AED98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0C2E-A4A6-4476-909B-47BA1FD5ECA7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BFF54-F35C-4A74-A0F7-2462AED98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0C2E-A4A6-4476-909B-47BA1FD5ECA7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BFF54-F35C-4A74-A0F7-2462AED98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0C2E-A4A6-4476-909B-47BA1FD5ECA7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BFF54-F35C-4A74-A0F7-2462AED98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0C2E-A4A6-4476-909B-47BA1FD5ECA7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BFF54-F35C-4A74-A0F7-2462AED98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B0C2E-A4A6-4476-909B-47BA1FD5ECA7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BFF54-F35C-4A74-A0F7-2462AED98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B0C2E-A4A6-4476-909B-47BA1FD5ECA7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BFF54-F35C-4A74-A0F7-2462AED98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pp.vk.me/c410824/v410824858/6960/nQMcoiJYwKc.jpg-&#1057;&#1072;&#1084;&#1086;&#1076;&#1077;&#1083;&#1082;&#1080;&#1085;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79"/>
            <a:ext cx="7632848" cy="2952329"/>
          </a:xfrm>
        </p:spPr>
        <p:txBody>
          <a:bodyPr>
            <a:normAutofit/>
          </a:bodyPr>
          <a:lstStyle/>
          <a:p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Игра-тренажёр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«Весёлые счётные 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палочки».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кола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будущих первоклассников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6192688" cy="1752600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Segoe UI Symbol" pitchFamily="34" charset="0"/>
                <a:cs typeface="Times New Roman" pitchFamily="18" charset="0"/>
              </a:rPr>
              <a:t>Выполнила: Пронюшкина Светлана Николаевна </a:t>
            </a:r>
          </a:p>
          <a:p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Segoe UI Symbol" pitchFamily="34" charset="0"/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Segoe UI Symbol" pitchFamily="34" charset="0"/>
                <a:cs typeface="Times New Roman" pitchFamily="18" charset="0"/>
              </a:rPr>
              <a:t>  МБОУ СОШ № 31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ea typeface="Segoe UI Symbol" pitchFamily="34" charset="0"/>
                <a:cs typeface="Times New Roman" pitchFamily="18" charset="0"/>
              </a:rPr>
              <a:t>им.В.П.Храмченко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Segoe UI Symbol" pitchFamily="34" charset="0"/>
                <a:cs typeface="Times New Roman" pitchFamily="18" charset="0"/>
              </a:rPr>
              <a:t> </a:t>
            </a:r>
          </a:p>
          <a:p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Segoe UI Symbol" pitchFamily="34" charset="0"/>
                <a:cs typeface="Times New Roman" pitchFamily="18" charset="0"/>
              </a:rPr>
              <a:t> г.Тулы </a:t>
            </a:r>
          </a:p>
          <a:p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Segoe UI Symbol" pitchFamily="34" charset="0"/>
                <a:cs typeface="Times New Roman" pitchFamily="18" charset="0"/>
              </a:rPr>
              <a:t>2015 г.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ea typeface="Segoe UI Symbol" pitchFamily="34" charset="0"/>
              <a:cs typeface="Times New Roman" pitchFamily="18" charset="0"/>
            </a:endParaRPr>
          </a:p>
        </p:txBody>
      </p:sp>
      <p:pic>
        <p:nvPicPr>
          <p:cNvPr id="4" name="Picture 3" descr="C:\Users\Sveta\Downloads\nQMcoiJYwKc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3068960"/>
            <a:ext cx="2304256" cy="3269390"/>
          </a:xfrm>
          <a:prstGeom prst="rect">
            <a:avLst/>
          </a:prstGeom>
          <a:noFill/>
        </p:spPr>
      </p:pic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323528" y="260648"/>
            <a:ext cx="8604448" cy="6381328"/>
          </a:xfrm>
          <a:prstGeom prst="snip2DiagRect">
            <a:avLst/>
          </a:prstGeom>
          <a:noFill/>
          <a:ln w="76200" cmpd="thickThin"/>
          <a:effectLst>
            <a:outerShdw blurRad="50800" dist="50800" dir="5400000" algn="ctr" rotWithShape="0">
              <a:schemeClr val="accent5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4392488" cy="59766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332657"/>
            <a:ext cx="38164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smtClean="0">
                <a:latin typeface="Monotype Corsiva" pitchFamily="66" charset="0"/>
              </a:rPr>
              <a:t>Зонтик я — весь белый-белый,</a:t>
            </a:r>
            <a:br>
              <a:rPr lang="ru-RU" sz="3200" smtClean="0">
                <a:latin typeface="Monotype Corsiva" pitchFamily="66" charset="0"/>
              </a:rPr>
            </a:br>
            <a:r>
              <a:rPr lang="ru-RU" sz="3200" smtClean="0">
                <a:latin typeface="Monotype Corsiva" pitchFamily="66" charset="0"/>
              </a:rPr>
              <a:t>Я большой и очень смелый,</a:t>
            </a:r>
            <a:br>
              <a:rPr lang="ru-RU" sz="3200" smtClean="0">
                <a:latin typeface="Monotype Corsiva" pitchFamily="66" charset="0"/>
              </a:rPr>
            </a:br>
            <a:r>
              <a:rPr lang="ru-RU" sz="3200" smtClean="0">
                <a:latin typeface="Monotype Corsiva" pitchFamily="66" charset="0"/>
              </a:rPr>
              <a:t>Я по воздуху летаю,</a:t>
            </a:r>
            <a:br>
              <a:rPr lang="ru-RU" sz="3200" smtClean="0">
                <a:latin typeface="Monotype Corsiva" pitchFamily="66" charset="0"/>
              </a:rPr>
            </a:br>
            <a:r>
              <a:rPr lang="ru-RU" sz="3200" smtClean="0">
                <a:latin typeface="Monotype Corsiva" pitchFamily="66" charset="0"/>
              </a:rPr>
              <a:t>С облаков людей спускаю.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6" name="Picture 3" descr="C:\Users\Sveta\Downloads\nQMcoiJYwKc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9744" y="3212976"/>
            <a:ext cx="2304256" cy="326939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4048" y="3789040"/>
            <a:ext cx="2448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Парашют.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711952" y="6319640"/>
            <a:ext cx="432048" cy="538360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67592"/>
            <a:ext cx="4104456" cy="579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4392488" cy="59766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332657"/>
            <a:ext cx="38164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В воде мы живём,</a:t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>Без воды пропадём.</a:t>
            </a:r>
            <a:endParaRPr lang="ru-RU" sz="4000" dirty="0">
              <a:latin typeface="Monotype Corsiva" pitchFamily="66" charset="0"/>
            </a:endParaRPr>
          </a:p>
          <a:p>
            <a:r>
              <a:rPr lang="ru-RU" sz="3600" dirty="0" smtClean="0">
                <a:latin typeface="Monotype Corsiva" pitchFamily="66" charset="0"/>
              </a:rPr>
              <a:t/>
            </a:r>
            <a:br>
              <a:rPr lang="ru-RU" sz="3600" dirty="0" smtClean="0">
                <a:latin typeface="Monotype Corsiva" pitchFamily="66" charset="0"/>
              </a:rPr>
            </a:b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6" name="Picture 3" descr="C:\Users\Sveta\Downloads\nQMcoiJYwKc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9744" y="3212976"/>
            <a:ext cx="2304256" cy="326939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4048" y="3789040"/>
            <a:ext cx="2448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Рыбка.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711952" y="6319640"/>
            <a:ext cx="432048" cy="538360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48680"/>
            <a:ext cx="4065970" cy="5781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4392488" cy="59766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332657"/>
            <a:ext cx="381642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Monotype Corsiva" pitchFamily="66" charset="0"/>
              </a:rPr>
              <a:t>Какие красавцы </a:t>
            </a:r>
            <a:r>
              <a:rPr lang="ru-RU" sz="4000" dirty="0" smtClean="0">
                <a:latin typeface="Monotype Corsiva" pitchFamily="66" charset="0"/>
              </a:rPr>
              <a:t/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>
                <a:latin typeface="Monotype Corsiva" pitchFamily="66" charset="0"/>
              </a:rPr>
              <a:t>Всегда и везде </a:t>
            </a:r>
            <a:r>
              <a:rPr lang="ru-RU" sz="4000" dirty="0" smtClean="0">
                <a:latin typeface="Monotype Corsiva" pitchFamily="66" charset="0"/>
              </a:rPr>
              <a:t/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>
                <a:latin typeface="Monotype Corsiva" pitchFamily="66" charset="0"/>
              </a:rPr>
              <a:t>На суше родятся – </a:t>
            </a:r>
            <a:r>
              <a:rPr lang="ru-RU" sz="4000" dirty="0" smtClean="0">
                <a:latin typeface="Monotype Corsiva" pitchFamily="66" charset="0"/>
              </a:rPr>
              <a:t>Живут </a:t>
            </a:r>
            <a:r>
              <a:rPr lang="ru-RU" sz="4000" dirty="0">
                <a:latin typeface="Monotype Corsiva" pitchFamily="66" charset="0"/>
              </a:rPr>
              <a:t>на воде?</a:t>
            </a:r>
            <a:r>
              <a:rPr lang="ru-RU" sz="3600" dirty="0" smtClean="0">
                <a:latin typeface="Monotype Corsiva" pitchFamily="66" charset="0"/>
              </a:rPr>
              <a:t/>
            </a:r>
            <a:br>
              <a:rPr lang="ru-RU" sz="3600" dirty="0" smtClean="0">
                <a:latin typeface="Monotype Corsiva" pitchFamily="66" charset="0"/>
              </a:rPr>
            </a:b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6" name="Picture 3" descr="C:\Users\Sveta\Downloads\nQMcoiJYwKc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9744" y="3212976"/>
            <a:ext cx="2304256" cy="326939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4048" y="3789040"/>
            <a:ext cx="2448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Корабль.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711952" y="6319640"/>
            <a:ext cx="432048" cy="538360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6672"/>
            <a:ext cx="4194487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4392488" cy="59766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332657"/>
            <a:ext cx="38164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Monotype Corsiva" pitchFamily="66" charset="0"/>
              </a:rPr>
              <a:t>Утка в море, а хвост на берегу. 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6" name="Picture 3" descr="C:\Users\Sveta\Downloads\nQMcoiJYwKc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9744" y="3212976"/>
            <a:ext cx="2304256" cy="326939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4048" y="3789040"/>
            <a:ext cx="2448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Половник.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711952" y="6319640"/>
            <a:ext cx="432048" cy="538360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48680"/>
            <a:ext cx="4248472" cy="5790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1080119"/>
          </a:xfrm>
        </p:spPr>
        <p:txBody>
          <a:bodyPr>
            <a:normAutofit fontScale="90000"/>
          </a:bodyPr>
          <a:lstStyle/>
          <a:p>
            <a:pPr algn="l"/>
            <a:r>
              <a:rPr lang="en-US" sz="2400" dirty="0" smtClean="0">
                <a:hlinkClick r:id="rId2"/>
              </a:rPr>
              <a:t>https://pp.vk.me/c410824/v410824858/6960/nQMcoiJYwKc.jpg</a:t>
            </a:r>
            <a:r>
              <a:rPr lang="ru-RU" sz="2400" dirty="0" smtClean="0">
                <a:hlinkClick r:id="rId2"/>
              </a:rPr>
              <a:t>-</a:t>
            </a:r>
            <a:r>
              <a:rPr lang="ru-RU" sz="2400" dirty="0" err="1" smtClean="0">
                <a:hlinkClick r:id="rId2"/>
              </a:rPr>
              <a:t>Самоделкин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err="1" smtClean="0"/>
              <a:t>О.А.Глушакова,С.И.Дедова</a:t>
            </a:r>
            <a:r>
              <a:rPr lang="ru-RU" sz="2400" dirty="0" smtClean="0"/>
              <a:t> .Весёлые  счётные палочки.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764704"/>
            <a:ext cx="6400800" cy="122413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Источники: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3" descr="C:\Users\Sveta\Downloads\nQMcoiJYwKc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2636912"/>
            <a:ext cx="2712812" cy="3849069"/>
          </a:xfrm>
          <a:prstGeom prst="rect">
            <a:avLst/>
          </a:prstGeom>
          <a:noFill/>
        </p:spPr>
      </p:pic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323528" y="260648"/>
            <a:ext cx="8604448" cy="6381328"/>
          </a:xfrm>
          <a:prstGeom prst="snip2DiagRect">
            <a:avLst/>
          </a:prstGeom>
          <a:noFill/>
          <a:ln w="76200" cmpd="thickThin"/>
          <a:effectLst>
            <a:outerShdw blurRad="50800" dist="50800" dir="5400000" algn="ctr" rotWithShape="0">
              <a:schemeClr val="accent5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Горизонтальный свиток 6"/>
          <p:cNvSpPr/>
          <p:nvPr/>
        </p:nvSpPr>
        <p:spPr>
          <a:xfrm>
            <a:off x="1043608" y="332656"/>
            <a:ext cx="7272808" cy="4032448"/>
          </a:xfrm>
          <a:prstGeom prst="horizontalScroll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Дорогие ребята !</a:t>
            </a:r>
          </a:p>
          <a:p>
            <a:pPr algn="ctr"/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Предлагаю вам поиграть.</a:t>
            </a:r>
          </a:p>
          <a:p>
            <a:pPr algn="ctr"/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Отгадайте интересные загадки и сконструируйте из счётных палочек  отгадки.</a:t>
            </a:r>
            <a:endParaRPr lang="ru-RU" sz="3200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C:\Users\Sveta\Downloads\nQMcoiJYwKc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3356992"/>
            <a:ext cx="2304256" cy="3269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4392488" cy="59766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80552"/>
            <a:ext cx="4104456" cy="558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932040" y="332657"/>
            <a:ext cx="38164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Жёлтая лампочка висит.</a:t>
            </a:r>
          </a:p>
          <a:p>
            <a:r>
              <a:rPr lang="ru-RU" sz="4000" dirty="0" smtClean="0">
                <a:latin typeface="Monotype Corsiva" pitchFamily="66" charset="0"/>
              </a:rPr>
              <a:t>Скушать нам её велит.</a:t>
            </a: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6" name="Picture 3" descr="C:\Users\Sveta\Downloads\nQMcoiJYwKc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9744" y="3212976"/>
            <a:ext cx="2304256" cy="326939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292080" y="3244334"/>
            <a:ext cx="21602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Груша.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711952" y="6319640"/>
            <a:ext cx="432048" cy="538360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4392488" cy="59766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332657"/>
            <a:ext cx="38164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Monotype Corsiva" pitchFamily="66" charset="0"/>
              </a:rPr>
              <a:t>За кудрявый хохолок </a:t>
            </a:r>
            <a:r>
              <a:rPr lang="ru-RU" sz="3200" dirty="0" smtClean="0">
                <a:latin typeface="Monotype Corsiva" pitchFamily="66" charset="0"/>
              </a:rPr>
              <a:t/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dirty="0">
                <a:latin typeface="Monotype Corsiva" pitchFamily="66" charset="0"/>
              </a:rPr>
              <a:t>Лису из норки поволок. </a:t>
            </a:r>
            <a:r>
              <a:rPr lang="ru-RU" sz="3200" dirty="0" smtClean="0">
                <a:latin typeface="Monotype Corsiva" pitchFamily="66" charset="0"/>
              </a:rPr>
              <a:t/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dirty="0">
                <a:latin typeface="Monotype Corsiva" pitchFamily="66" charset="0"/>
              </a:rPr>
              <a:t>На ощупь - очень гладкая, </a:t>
            </a:r>
            <a:r>
              <a:rPr lang="ru-RU" sz="3200" dirty="0" smtClean="0">
                <a:latin typeface="Monotype Corsiva" pitchFamily="66" charset="0"/>
              </a:rPr>
              <a:t/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dirty="0">
                <a:latin typeface="Monotype Corsiva" pitchFamily="66" charset="0"/>
              </a:rPr>
              <a:t>На вкус - как сахар сладкая.</a:t>
            </a:r>
          </a:p>
        </p:txBody>
      </p:sp>
      <p:pic>
        <p:nvPicPr>
          <p:cNvPr id="6" name="Picture 3" descr="C:\Users\Sveta\Downloads\nQMcoiJYwKc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9744" y="3212976"/>
            <a:ext cx="2304256" cy="326939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4048" y="3501008"/>
            <a:ext cx="2448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Морковь.</a:t>
            </a: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4320480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711952" y="6319640"/>
            <a:ext cx="432048" cy="538360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4392488" cy="59766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332657"/>
            <a:ext cx="38164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Monotype Corsiva" pitchFamily="66" charset="0"/>
              </a:rPr>
              <a:t>Рыжий Егорка</a:t>
            </a:r>
            <a:r>
              <a:rPr lang="ru-RU" sz="4000" dirty="0" smtClean="0">
                <a:latin typeface="Monotype Corsiva" pitchFamily="66" charset="0"/>
              </a:rPr>
              <a:t/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>
                <a:latin typeface="Monotype Corsiva" pitchFamily="66" charset="0"/>
              </a:rPr>
              <a:t>Упал на озёрко,</a:t>
            </a:r>
            <a:r>
              <a:rPr lang="ru-RU" sz="4000" dirty="0" smtClean="0">
                <a:latin typeface="Monotype Corsiva" pitchFamily="66" charset="0"/>
              </a:rPr>
              <a:t/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>
                <a:latin typeface="Monotype Corsiva" pitchFamily="66" charset="0"/>
              </a:rPr>
              <a:t>Сам не утонул</a:t>
            </a:r>
            <a:r>
              <a:rPr lang="ru-RU" sz="4000" dirty="0" smtClean="0">
                <a:latin typeface="Monotype Corsiva" pitchFamily="66" charset="0"/>
              </a:rPr>
              <a:t/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>
                <a:latin typeface="Monotype Corsiva" pitchFamily="66" charset="0"/>
              </a:rPr>
              <a:t>И воды не всколыхнул.</a:t>
            </a:r>
          </a:p>
        </p:txBody>
      </p:sp>
      <p:pic>
        <p:nvPicPr>
          <p:cNvPr id="6" name="Picture 3" descr="C:\Users\Sveta\Downloads\nQMcoiJYwKc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9744" y="3212976"/>
            <a:ext cx="2304256" cy="326939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76056" y="3789040"/>
            <a:ext cx="23762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Monotype Corsiva" pitchFamily="66" charset="0"/>
              </a:rPr>
              <a:t>Лист.</a:t>
            </a:r>
            <a:endParaRPr lang="ru-RU" sz="4400" dirty="0">
              <a:latin typeface="Monotype Corsiva" pitchFamily="66" charset="0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711952" y="6319640"/>
            <a:ext cx="432048" cy="538360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6672"/>
            <a:ext cx="4248472" cy="5796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4392488" cy="59766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332657"/>
            <a:ext cx="38164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Monotype Corsiva" pitchFamily="66" charset="0"/>
              </a:rPr>
              <a:t>Над лугом </a:t>
            </a:r>
            <a:r>
              <a:rPr lang="ru-RU" sz="4000" dirty="0" err="1">
                <a:latin typeface="Monotype Corsiva" pitchFamily="66" charset="0"/>
              </a:rPr>
              <a:t>парашютики</a:t>
            </a:r>
            <a:r>
              <a:rPr lang="ru-RU" sz="4000" dirty="0" smtClean="0">
                <a:latin typeface="Monotype Corsiva" pitchFamily="66" charset="0"/>
              </a:rPr>
              <a:t/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>
                <a:latin typeface="Monotype Corsiva" pitchFamily="66" charset="0"/>
              </a:rPr>
              <a:t>Качаются на прутике.</a:t>
            </a:r>
          </a:p>
        </p:txBody>
      </p:sp>
      <p:pic>
        <p:nvPicPr>
          <p:cNvPr id="6" name="Picture 3" descr="C:\Users\Sveta\Downloads\nQMcoiJYwKc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9744" y="3212976"/>
            <a:ext cx="2304256" cy="326939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4048" y="3501008"/>
            <a:ext cx="2448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Одуванчик.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711952" y="6319640"/>
            <a:ext cx="432048" cy="538360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6672"/>
            <a:ext cx="3922986" cy="57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4392488" cy="59766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332657"/>
            <a:ext cx="38164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Monotype Corsiva" pitchFamily="66" charset="0"/>
              </a:rPr>
              <a:t>Стоял на крепкой ножке,</a:t>
            </a:r>
            <a:br>
              <a:rPr lang="ru-RU" sz="4000" dirty="0">
                <a:latin typeface="Monotype Corsiva" pitchFamily="66" charset="0"/>
              </a:rPr>
            </a:br>
            <a:r>
              <a:rPr lang="ru-RU" sz="4000" dirty="0">
                <a:latin typeface="Monotype Corsiva" pitchFamily="66" charset="0"/>
              </a:rPr>
              <a:t>Теперь лежит в лукошке.</a:t>
            </a:r>
          </a:p>
        </p:txBody>
      </p:sp>
      <p:pic>
        <p:nvPicPr>
          <p:cNvPr id="6" name="Picture 3" descr="C:\Users\Sveta\Downloads\nQMcoiJYwKc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9744" y="3212976"/>
            <a:ext cx="2304256" cy="326939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76056" y="3789040"/>
            <a:ext cx="23762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Monotype Corsiva" pitchFamily="66" charset="0"/>
              </a:rPr>
              <a:t>Гриб.</a:t>
            </a:r>
            <a:endParaRPr lang="ru-RU" sz="4400" dirty="0">
              <a:latin typeface="Monotype Corsiva" pitchFamily="66" charset="0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711952" y="6319640"/>
            <a:ext cx="432048" cy="538360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48680"/>
            <a:ext cx="4176464" cy="5755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4392488" cy="59766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332657"/>
            <a:ext cx="38164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Monotype Corsiva" pitchFamily="66" charset="0"/>
              </a:rPr>
              <a:t>По дороге я шёл,</a:t>
            </a:r>
            <a:r>
              <a:rPr lang="ru-RU" sz="3200" dirty="0" smtClean="0">
                <a:latin typeface="Monotype Corsiva" pitchFamily="66" charset="0"/>
              </a:rPr>
              <a:t/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dirty="0">
                <a:latin typeface="Monotype Corsiva" pitchFamily="66" charset="0"/>
              </a:rPr>
              <a:t>Две дороги нашёл,</a:t>
            </a:r>
            <a:r>
              <a:rPr lang="ru-RU" sz="3200" dirty="0" smtClean="0">
                <a:latin typeface="Monotype Corsiva" pitchFamily="66" charset="0"/>
              </a:rPr>
              <a:t/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dirty="0">
                <a:latin typeface="Monotype Corsiva" pitchFamily="66" charset="0"/>
              </a:rPr>
              <a:t>По обеим пошёл.</a:t>
            </a:r>
          </a:p>
        </p:txBody>
      </p:sp>
      <p:pic>
        <p:nvPicPr>
          <p:cNvPr id="6" name="Picture 3" descr="C:\Users\Sveta\Downloads\nQMcoiJYwKc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9744" y="3212976"/>
            <a:ext cx="2304256" cy="326939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4048" y="3501008"/>
            <a:ext cx="2448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Штаны.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711952" y="6319640"/>
            <a:ext cx="432048" cy="538360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4320480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4392488" cy="59766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332657"/>
            <a:ext cx="4104456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>
                <a:latin typeface="Monotype Corsiva" pitchFamily="66" charset="0"/>
              </a:rPr>
              <a:t>Не дерево он не трава.</a:t>
            </a:r>
          </a:p>
          <a:p>
            <a:r>
              <a:rPr lang="ru-RU" sz="2600" dirty="0">
                <a:latin typeface="Monotype Corsiva" pitchFamily="66" charset="0"/>
              </a:rPr>
              <a:t>В огне горит он, как дрова.</a:t>
            </a:r>
          </a:p>
          <a:p>
            <a:r>
              <a:rPr lang="ru-RU" sz="2600" dirty="0">
                <a:latin typeface="Monotype Corsiva" pitchFamily="66" charset="0"/>
              </a:rPr>
              <a:t>Шумит листвой, растёт, цветёт.</a:t>
            </a:r>
          </a:p>
          <a:p>
            <a:r>
              <a:rPr lang="ru-RU" sz="2600" dirty="0">
                <a:latin typeface="Monotype Corsiva" pitchFamily="66" charset="0"/>
              </a:rPr>
              <a:t>Паук меж веток сеть плетёт.</a:t>
            </a:r>
          </a:p>
          <a:p>
            <a:r>
              <a:rPr lang="ru-RU" sz="2600" dirty="0">
                <a:latin typeface="Monotype Corsiva" pitchFamily="66" charset="0"/>
              </a:rPr>
              <a:t>Когда ломают, слышен хруст,</a:t>
            </a:r>
          </a:p>
          <a:p>
            <a:r>
              <a:rPr lang="ru-RU" sz="2600" dirty="0">
                <a:latin typeface="Monotype Corsiva" pitchFamily="66" charset="0"/>
              </a:rPr>
              <a:t>Боль чувствует, хоть </a:t>
            </a:r>
            <a:r>
              <a:rPr lang="ru-RU" sz="2600" dirty="0" smtClean="0">
                <a:latin typeface="Monotype Corsiva" pitchFamily="66" charset="0"/>
              </a:rPr>
              <a:t>он и …</a:t>
            </a:r>
            <a:r>
              <a:rPr lang="ru-RU" sz="2600" dirty="0">
                <a:latin typeface="Monotype Corsiva" pitchFamily="66" charset="0"/>
              </a:rPr>
              <a:t> </a:t>
            </a:r>
            <a:br>
              <a:rPr lang="ru-RU" sz="2600" dirty="0">
                <a:latin typeface="Monotype Corsiva" pitchFamily="66" charset="0"/>
              </a:rPr>
            </a:br>
            <a:endParaRPr lang="ru-RU" sz="2600" dirty="0">
              <a:latin typeface="Monotype Corsiva" pitchFamily="66" charset="0"/>
            </a:endParaRPr>
          </a:p>
        </p:txBody>
      </p:sp>
      <p:pic>
        <p:nvPicPr>
          <p:cNvPr id="6" name="Picture 3" descr="C:\Users\Sveta\Downloads\nQMcoiJYwKc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9744" y="3212976"/>
            <a:ext cx="2304256" cy="326939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76056" y="4149080"/>
            <a:ext cx="23762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Monotype Corsiva" pitchFamily="66" charset="0"/>
              </a:rPr>
              <a:t>Куст.</a:t>
            </a:r>
            <a:endParaRPr lang="ru-RU" sz="4400" dirty="0">
              <a:latin typeface="Monotype Corsiva" pitchFamily="66" charset="0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711952" y="6319640"/>
            <a:ext cx="432048" cy="538360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620688"/>
            <a:ext cx="4061048" cy="557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155</Words>
  <Application>Microsoft Office PowerPoint</Application>
  <PresentationFormat>Экран (4:3)</PresentationFormat>
  <Paragraphs>41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Игра-тренажёр «Весёлые счётные палочки». Школа будущих первоклассников.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https://pp.vk.me/c410824/v410824858/6960/nQMcoiJYwKc.jpg-Самоделкин О.А.Глушакова,С.И.Дедова .Весёлые  счётные палочки.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Sveta</dc:creator>
  <cp:lastModifiedBy>Sveta</cp:lastModifiedBy>
  <cp:revision>16</cp:revision>
  <dcterms:created xsi:type="dcterms:W3CDTF">2015-09-16T17:20:00Z</dcterms:created>
  <dcterms:modified xsi:type="dcterms:W3CDTF">2015-09-17T19:17:07Z</dcterms:modified>
</cp:coreProperties>
</file>